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sldIdLst>
    <p:sldId id="256" r:id="rId2"/>
    <p:sldId id="257" r:id="rId3"/>
    <p:sldId id="262" r:id="rId4"/>
    <p:sldId id="258" r:id="rId5"/>
    <p:sldId id="259" r:id="rId6"/>
    <p:sldId id="263" r:id="rId7"/>
    <p:sldId id="266" r:id="rId8"/>
    <p:sldId id="264" r:id="rId9"/>
    <p:sldId id="265" r:id="rId10"/>
    <p:sldId id="267"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3" d="100"/>
          <a:sy n="63" d="100"/>
        </p:scale>
        <p:origin x="-1596" y="-10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AU"/>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4F052ED-EC12-47AD-B2E0-D609B45FCCB8}" type="datetimeFigureOut">
              <a:rPr lang="en-AU" smtClean="0"/>
              <a:t>12/03/2013</a:t>
            </a:fld>
            <a:endParaRPr lang="en-AU"/>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AU"/>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AU"/>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037E225-E7F2-45B3-B452-86CE000020C4}" type="slidenum">
              <a:rPr lang="en-AU" smtClean="0"/>
              <a:t>‹#›</a:t>
            </a:fld>
            <a:endParaRPr lang="en-AU"/>
          </a:p>
        </p:txBody>
      </p:sp>
    </p:spTree>
    <p:extLst>
      <p:ext uri="{BB962C8B-B14F-4D97-AF65-F5344CB8AC3E}">
        <p14:creationId xmlns:p14="http://schemas.microsoft.com/office/powerpoint/2010/main" val="33286512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10"/>
          </p:nvPr>
        </p:nvSpPr>
        <p:spPr/>
        <p:txBody>
          <a:bodyPr/>
          <a:lstStyle/>
          <a:p>
            <a:fld id="{B037E225-E7F2-45B3-B452-86CE000020C4}" type="slidenum">
              <a:rPr lang="en-AU" smtClean="0"/>
              <a:t>4</a:t>
            </a:fld>
            <a:endParaRPr lang="en-AU"/>
          </a:p>
        </p:txBody>
      </p:sp>
    </p:spTree>
    <p:extLst>
      <p:ext uri="{BB962C8B-B14F-4D97-AF65-F5344CB8AC3E}">
        <p14:creationId xmlns:p14="http://schemas.microsoft.com/office/powerpoint/2010/main" val="368319697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AU"/>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AU"/>
          </a:p>
        </p:txBody>
      </p:sp>
      <p:sp>
        <p:nvSpPr>
          <p:cNvPr id="4" name="Date Placeholder 3"/>
          <p:cNvSpPr>
            <a:spLocks noGrp="1"/>
          </p:cNvSpPr>
          <p:nvPr>
            <p:ph type="dt" sz="half" idx="10"/>
          </p:nvPr>
        </p:nvSpPr>
        <p:spPr/>
        <p:txBody>
          <a:bodyPr/>
          <a:lstStyle/>
          <a:p>
            <a:fld id="{08A0B296-E06B-439C-A2DE-BC7203E0E1F8}" type="datetimeFigureOut">
              <a:rPr lang="en-AU" smtClean="0"/>
              <a:t>12/03/2013</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732A73E7-F59C-4BAE-A114-0277E90ABF34}" type="slidenum">
              <a:rPr lang="en-AU" smtClean="0"/>
              <a:t>‹#›</a:t>
            </a:fld>
            <a:endParaRPr lang="en-AU"/>
          </a:p>
        </p:txBody>
      </p:sp>
    </p:spTree>
    <p:extLst>
      <p:ext uri="{BB962C8B-B14F-4D97-AF65-F5344CB8AC3E}">
        <p14:creationId xmlns:p14="http://schemas.microsoft.com/office/powerpoint/2010/main" val="99718554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08A0B296-E06B-439C-A2DE-BC7203E0E1F8}" type="datetimeFigureOut">
              <a:rPr lang="en-AU" smtClean="0"/>
              <a:t>12/03/2013</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732A73E7-F59C-4BAE-A114-0277E90ABF34}" type="slidenum">
              <a:rPr lang="en-AU" smtClean="0"/>
              <a:t>‹#›</a:t>
            </a:fld>
            <a:endParaRPr lang="en-AU"/>
          </a:p>
        </p:txBody>
      </p:sp>
    </p:spTree>
    <p:extLst>
      <p:ext uri="{BB962C8B-B14F-4D97-AF65-F5344CB8AC3E}">
        <p14:creationId xmlns:p14="http://schemas.microsoft.com/office/powerpoint/2010/main" val="400060707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AU"/>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08A0B296-E06B-439C-A2DE-BC7203E0E1F8}" type="datetimeFigureOut">
              <a:rPr lang="en-AU" smtClean="0"/>
              <a:t>12/03/2013</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732A73E7-F59C-4BAE-A114-0277E90ABF34}" type="slidenum">
              <a:rPr lang="en-AU" smtClean="0"/>
              <a:t>‹#›</a:t>
            </a:fld>
            <a:endParaRPr lang="en-AU"/>
          </a:p>
        </p:txBody>
      </p:sp>
    </p:spTree>
    <p:extLst>
      <p:ext uri="{BB962C8B-B14F-4D97-AF65-F5344CB8AC3E}">
        <p14:creationId xmlns:p14="http://schemas.microsoft.com/office/powerpoint/2010/main" val="186322785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08A0B296-E06B-439C-A2DE-BC7203E0E1F8}" type="datetimeFigureOut">
              <a:rPr lang="en-AU" smtClean="0"/>
              <a:t>12/03/2013</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732A73E7-F59C-4BAE-A114-0277E90ABF34}" type="slidenum">
              <a:rPr lang="en-AU" smtClean="0"/>
              <a:t>‹#›</a:t>
            </a:fld>
            <a:endParaRPr lang="en-AU"/>
          </a:p>
        </p:txBody>
      </p:sp>
    </p:spTree>
    <p:extLst>
      <p:ext uri="{BB962C8B-B14F-4D97-AF65-F5344CB8AC3E}">
        <p14:creationId xmlns:p14="http://schemas.microsoft.com/office/powerpoint/2010/main" val="405692045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AU"/>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8A0B296-E06B-439C-A2DE-BC7203E0E1F8}" type="datetimeFigureOut">
              <a:rPr lang="en-AU" smtClean="0"/>
              <a:t>12/03/2013</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732A73E7-F59C-4BAE-A114-0277E90ABF34}" type="slidenum">
              <a:rPr lang="en-AU" smtClean="0"/>
              <a:t>‹#›</a:t>
            </a:fld>
            <a:endParaRPr lang="en-AU"/>
          </a:p>
        </p:txBody>
      </p:sp>
    </p:spTree>
    <p:extLst>
      <p:ext uri="{BB962C8B-B14F-4D97-AF65-F5344CB8AC3E}">
        <p14:creationId xmlns:p14="http://schemas.microsoft.com/office/powerpoint/2010/main" val="161689543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Date Placeholder 4"/>
          <p:cNvSpPr>
            <a:spLocks noGrp="1"/>
          </p:cNvSpPr>
          <p:nvPr>
            <p:ph type="dt" sz="half" idx="10"/>
          </p:nvPr>
        </p:nvSpPr>
        <p:spPr/>
        <p:txBody>
          <a:bodyPr/>
          <a:lstStyle/>
          <a:p>
            <a:fld id="{08A0B296-E06B-439C-A2DE-BC7203E0E1F8}" type="datetimeFigureOut">
              <a:rPr lang="en-AU" smtClean="0"/>
              <a:t>12/03/2013</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732A73E7-F59C-4BAE-A114-0277E90ABF34}" type="slidenum">
              <a:rPr lang="en-AU" smtClean="0"/>
              <a:t>‹#›</a:t>
            </a:fld>
            <a:endParaRPr lang="en-AU"/>
          </a:p>
        </p:txBody>
      </p:sp>
    </p:spTree>
    <p:extLst>
      <p:ext uri="{BB962C8B-B14F-4D97-AF65-F5344CB8AC3E}">
        <p14:creationId xmlns:p14="http://schemas.microsoft.com/office/powerpoint/2010/main" val="125477117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AU"/>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7" name="Date Placeholder 6"/>
          <p:cNvSpPr>
            <a:spLocks noGrp="1"/>
          </p:cNvSpPr>
          <p:nvPr>
            <p:ph type="dt" sz="half" idx="10"/>
          </p:nvPr>
        </p:nvSpPr>
        <p:spPr/>
        <p:txBody>
          <a:bodyPr/>
          <a:lstStyle/>
          <a:p>
            <a:fld id="{08A0B296-E06B-439C-A2DE-BC7203E0E1F8}" type="datetimeFigureOut">
              <a:rPr lang="en-AU" smtClean="0"/>
              <a:t>12/03/2013</a:t>
            </a:fld>
            <a:endParaRPr lang="en-AU"/>
          </a:p>
        </p:txBody>
      </p:sp>
      <p:sp>
        <p:nvSpPr>
          <p:cNvPr id="8" name="Footer Placeholder 7"/>
          <p:cNvSpPr>
            <a:spLocks noGrp="1"/>
          </p:cNvSpPr>
          <p:nvPr>
            <p:ph type="ftr" sz="quarter" idx="11"/>
          </p:nvPr>
        </p:nvSpPr>
        <p:spPr/>
        <p:txBody>
          <a:bodyPr/>
          <a:lstStyle/>
          <a:p>
            <a:endParaRPr lang="en-AU"/>
          </a:p>
        </p:txBody>
      </p:sp>
      <p:sp>
        <p:nvSpPr>
          <p:cNvPr id="9" name="Slide Number Placeholder 8"/>
          <p:cNvSpPr>
            <a:spLocks noGrp="1"/>
          </p:cNvSpPr>
          <p:nvPr>
            <p:ph type="sldNum" sz="quarter" idx="12"/>
          </p:nvPr>
        </p:nvSpPr>
        <p:spPr/>
        <p:txBody>
          <a:bodyPr/>
          <a:lstStyle/>
          <a:p>
            <a:fld id="{732A73E7-F59C-4BAE-A114-0277E90ABF34}" type="slidenum">
              <a:rPr lang="en-AU" smtClean="0"/>
              <a:t>‹#›</a:t>
            </a:fld>
            <a:endParaRPr lang="en-AU"/>
          </a:p>
        </p:txBody>
      </p:sp>
    </p:spTree>
    <p:extLst>
      <p:ext uri="{BB962C8B-B14F-4D97-AF65-F5344CB8AC3E}">
        <p14:creationId xmlns:p14="http://schemas.microsoft.com/office/powerpoint/2010/main" val="4972509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Date Placeholder 2"/>
          <p:cNvSpPr>
            <a:spLocks noGrp="1"/>
          </p:cNvSpPr>
          <p:nvPr>
            <p:ph type="dt" sz="half" idx="10"/>
          </p:nvPr>
        </p:nvSpPr>
        <p:spPr/>
        <p:txBody>
          <a:bodyPr/>
          <a:lstStyle/>
          <a:p>
            <a:fld id="{08A0B296-E06B-439C-A2DE-BC7203E0E1F8}" type="datetimeFigureOut">
              <a:rPr lang="en-AU" smtClean="0"/>
              <a:t>12/03/2013</a:t>
            </a:fld>
            <a:endParaRPr lang="en-AU"/>
          </a:p>
        </p:txBody>
      </p:sp>
      <p:sp>
        <p:nvSpPr>
          <p:cNvPr id="4" name="Footer Placeholder 3"/>
          <p:cNvSpPr>
            <a:spLocks noGrp="1"/>
          </p:cNvSpPr>
          <p:nvPr>
            <p:ph type="ftr" sz="quarter" idx="11"/>
          </p:nvPr>
        </p:nvSpPr>
        <p:spPr/>
        <p:txBody>
          <a:bodyPr/>
          <a:lstStyle/>
          <a:p>
            <a:endParaRPr lang="en-AU"/>
          </a:p>
        </p:txBody>
      </p:sp>
      <p:sp>
        <p:nvSpPr>
          <p:cNvPr id="5" name="Slide Number Placeholder 4"/>
          <p:cNvSpPr>
            <a:spLocks noGrp="1"/>
          </p:cNvSpPr>
          <p:nvPr>
            <p:ph type="sldNum" sz="quarter" idx="12"/>
          </p:nvPr>
        </p:nvSpPr>
        <p:spPr/>
        <p:txBody>
          <a:bodyPr/>
          <a:lstStyle/>
          <a:p>
            <a:fld id="{732A73E7-F59C-4BAE-A114-0277E90ABF34}" type="slidenum">
              <a:rPr lang="en-AU" smtClean="0"/>
              <a:t>‹#›</a:t>
            </a:fld>
            <a:endParaRPr lang="en-AU"/>
          </a:p>
        </p:txBody>
      </p:sp>
    </p:spTree>
    <p:extLst>
      <p:ext uri="{BB962C8B-B14F-4D97-AF65-F5344CB8AC3E}">
        <p14:creationId xmlns:p14="http://schemas.microsoft.com/office/powerpoint/2010/main" val="398260175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8A0B296-E06B-439C-A2DE-BC7203E0E1F8}" type="datetimeFigureOut">
              <a:rPr lang="en-AU" smtClean="0"/>
              <a:t>12/03/2013</a:t>
            </a:fld>
            <a:endParaRPr lang="en-AU"/>
          </a:p>
        </p:txBody>
      </p:sp>
      <p:sp>
        <p:nvSpPr>
          <p:cNvPr id="3" name="Footer Placeholder 2"/>
          <p:cNvSpPr>
            <a:spLocks noGrp="1"/>
          </p:cNvSpPr>
          <p:nvPr>
            <p:ph type="ftr" sz="quarter" idx="11"/>
          </p:nvPr>
        </p:nvSpPr>
        <p:spPr/>
        <p:txBody>
          <a:bodyPr/>
          <a:lstStyle/>
          <a:p>
            <a:endParaRPr lang="en-AU"/>
          </a:p>
        </p:txBody>
      </p:sp>
      <p:sp>
        <p:nvSpPr>
          <p:cNvPr id="4" name="Slide Number Placeholder 3"/>
          <p:cNvSpPr>
            <a:spLocks noGrp="1"/>
          </p:cNvSpPr>
          <p:nvPr>
            <p:ph type="sldNum" sz="quarter" idx="12"/>
          </p:nvPr>
        </p:nvSpPr>
        <p:spPr/>
        <p:txBody>
          <a:bodyPr/>
          <a:lstStyle/>
          <a:p>
            <a:fld id="{732A73E7-F59C-4BAE-A114-0277E90ABF34}" type="slidenum">
              <a:rPr lang="en-AU" smtClean="0"/>
              <a:t>‹#›</a:t>
            </a:fld>
            <a:endParaRPr lang="en-AU"/>
          </a:p>
        </p:txBody>
      </p:sp>
    </p:spTree>
    <p:extLst>
      <p:ext uri="{BB962C8B-B14F-4D97-AF65-F5344CB8AC3E}">
        <p14:creationId xmlns:p14="http://schemas.microsoft.com/office/powerpoint/2010/main" val="13301537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AU"/>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A0B296-E06B-439C-A2DE-BC7203E0E1F8}" type="datetimeFigureOut">
              <a:rPr lang="en-AU" smtClean="0"/>
              <a:t>12/03/2013</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732A73E7-F59C-4BAE-A114-0277E90ABF34}" type="slidenum">
              <a:rPr lang="en-AU" smtClean="0"/>
              <a:t>‹#›</a:t>
            </a:fld>
            <a:endParaRPr lang="en-AU"/>
          </a:p>
        </p:txBody>
      </p:sp>
    </p:spTree>
    <p:extLst>
      <p:ext uri="{BB962C8B-B14F-4D97-AF65-F5344CB8AC3E}">
        <p14:creationId xmlns:p14="http://schemas.microsoft.com/office/powerpoint/2010/main" val="383227126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AU"/>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AU"/>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A0B296-E06B-439C-A2DE-BC7203E0E1F8}" type="datetimeFigureOut">
              <a:rPr lang="en-AU" smtClean="0"/>
              <a:t>12/03/2013</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732A73E7-F59C-4BAE-A114-0277E90ABF34}" type="slidenum">
              <a:rPr lang="en-AU" smtClean="0"/>
              <a:t>‹#›</a:t>
            </a:fld>
            <a:endParaRPr lang="en-AU"/>
          </a:p>
        </p:txBody>
      </p:sp>
    </p:spTree>
    <p:extLst>
      <p:ext uri="{BB962C8B-B14F-4D97-AF65-F5344CB8AC3E}">
        <p14:creationId xmlns:p14="http://schemas.microsoft.com/office/powerpoint/2010/main" val="280852866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AU"/>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8A0B296-E06B-439C-A2DE-BC7203E0E1F8}" type="datetimeFigureOut">
              <a:rPr lang="en-AU" smtClean="0"/>
              <a:t>12/03/2013</a:t>
            </a:fld>
            <a:endParaRPr lang="en-AU"/>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AU"/>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32A73E7-F59C-4BAE-A114-0277E90ABF34}" type="slidenum">
              <a:rPr lang="en-AU" smtClean="0"/>
              <a:t>‹#›</a:t>
            </a:fld>
            <a:endParaRPr lang="en-AU"/>
          </a:p>
        </p:txBody>
      </p:sp>
    </p:spTree>
    <p:extLst>
      <p:ext uri="{BB962C8B-B14F-4D97-AF65-F5344CB8AC3E}">
        <p14:creationId xmlns:p14="http://schemas.microsoft.com/office/powerpoint/2010/main" val="72914747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hyperlink" Target="http://www.vcaa.vic.edu.au/Pages/vce/studies/english/englishexams.aspx#H2N1002F" TargetMode="External"/><Relationship Id="rId2" Type="http://schemas.openxmlformats.org/officeDocument/2006/relationships/hyperlink" Target="http://www.12englishwhi.wikispaces.com/"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5026570"/>
          </a:xfrm>
        </p:spPr>
        <p:txBody>
          <a:bodyPr/>
          <a:lstStyle/>
          <a:p>
            <a:r>
              <a:rPr lang="en-AU" dirty="0"/>
              <a:t>Language Analysis for all – get it right from Year 8 and understand what the Assessors want in Year 12</a:t>
            </a:r>
          </a:p>
        </p:txBody>
      </p:sp>
      <p:sp>
        <p:nvSpPr>
          <p:cNvPr id="5" name="Content Placeholder 4"/>
          <p:cNvSpPr>
            <a:spLocks noGrp="1"/>
          </p:cNvSpPr>
          <p:nvPr>
            <p:ph idx="1"/>
          </p:nvPr>
        </p:nvSpPr>
        <p:spPr/>
        <p:txBody>
          <a:bodyPr/>
          <a:lstStyle/>
          <a:p>
            <a:endParaRPr lang="en-AU" dirty="0"/>
          </a:p>
        </p:txBody>
      </p:sp>
    </p:spTree>
    <p:extLst>
      <p:ext uri="{BB962C8B-B14F-4D97-AF65-F5344CB8AC3E}">
        <p14:creationId xmlns:p14="http://schemas.microsoft.com/office/powerpoint/2010/main" val="2156086450"/>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smtClean="0"/>
              <a:t>Resources</a:t>
            </a:r>
            <a:br>
              <a:rPr lang="en-AU" dirty="0" smtClean="0"/>
            </a:br>
            <a:endParaRPr lang="en-AU" dirty="0"/>
          </a:p>
        </p:txBody>
      </p:sp>
      <p:sp>
        <p:nvSpPr>
          <p:cNvPr id="3" name="Content Placeholder 2"/>
          <p:cNvSpPr>
            <a:spLocks noGrp="1"/>
          </p:cNvSpPr>
          <p:nvPr>
            <p:ph idx="1"/>
          </p:nvPr>
        </p:nvSpPr>
        <p:spPr/>
        <p:txBody>
          <a:bodyPr>
            <a:normAutofit fontScale="92500" lnSpcReduction="10000"/>
          </a:bodyPr>
          <a:lstStyle/>
          <a:p>
            <a:r>
              <a:rPr lang="en-AU" dirty="0" smtClean="0"/>
              <a:t>Harvard Project Zero – Visible Thinking</a:t>
            </a:r>
          </a:p>
          <a:p>
            <a:r>
              <a:rPr lang="en-AU" dirty="0" smtClean="0"/>
              <a:t>Independent Reading page on wantirnaenglish.wikispaces.com</a:t>
            </a:r>
          </a:p>
          <a:p>
            <a:r>
              <a:rPr lang="en-AU" dirty="0" smtClean="0">
                <a:hlinkClick r:id="rId2"/>
              </a:rPr>
              <a:t>www.12englishwhi.wikispaces.com</a:t>
            </a:r>
            <a:endParaRPr lang="en-AU" dirty="0" smtClean="0"/>
          </a:p>
          <a:p>
            <a:endParaRPr lang="en-AU" dirty="0" smtClean="0"/>
          </a:p>
          <a:p>
            <a:endParaRPr lang="en-AU" dirty="0" smtClean="0"/>
          </a:p>
          <a:p>
            <a:r>
              <a:rPr lang="en-AU" dirty="0" smtClean="0"/>
              <a:t>Past exams and exam reports</a:t>
            </a:r>
          </a:p>
          <a:p>
            <a:r>
              <a:rPr lang="en-AU" dirty="0" smtClean="0">
                <a:hlinkClick r:id="rId3"/>
              </a:rPr>
              <a:t>http://www.vcaa.vic.edu.au/Pages/vce/studies/english/englishexams.aspx#H2N1002F</a:t>
            </a:r>
            <a:endParaRPr lang="en-AU" dirty="0" smtClean="0"/>
          </a:p>
          <a:p>
            <a:endParaRPr lang="en-AU" dirty="0"/>
          </a:p>
        </p:txBody>
      </p:sp>
    </p:spTree>
    <p:extLst>
      <p:ext uri="{BB962C8B-B14F-4D97-AF65-F5344CB8AC3E}">
        <p14:creationId xmlns:p14="http://schemas.microsoft.com/office/powerpoint/2010/main" val="22343299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Background – VCE – its intentions</a:t>
            </a:r>
            <a:endParaRPr lang="en-AU" dirty="0"/>
          </a:p>
        </p:txBody>
      </p:sp>
      <p:sp>
        <p:nvSpPr>
          <p:cNvPr id="3" name="Content Placeholder 2"/>
          <p:cNvSpPr>
            <a:spLocks noGrp="1"/>
          </p:cNvSpPr>
          <p:nvPr>
            <p:ph idx="1"/>
          </p:nvPr>
        </p:nvSpPr>
        <p:spPr/>
        <p:txBody>
          <a:bodyPr>
            <a:normAutofit fontScale="85000" lnSpcReduction="20000"/>
          </a:bodyPr>
          <a:lstStyle/>
          <a:p>
            <a:endParaRPr lang="en-AU" dirty="0" smtClean="0"/>
          </a:p>
          <a:p>
            <a:r>
              <a:rPr lang="en-AU" sz="4900" dirty="0" smtClean="0"/>
              <a:t>VCE English is the culmination of a rounded English course.  It is not an add on and all the skills we teach students in English that are essential for living as independent, responsible global citizens are essential in VCE English.  </a:t>
            </a:r>
          </a:p>
        </p:txBody>
      </p:sp>
    </p:spTree>
    <p:extLst>
      <p:ext uri="{BB962C8B-B14F-4D97-AF65-F5344CB8AC3E}">
        <p14:creationId xmlns:p14="http://schemas.microsoft.com/office/powerpoint/2010/main" val="421461769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AU"/>
          </a:p>
        </p:txBody>
      </p:sp>
      <p:sp>
        <p:nvSpPr>
          <p:cNvPr id="3" name="Content Placeholder 2"/>
          <p:cNvSpPr>
            <a:spLocks noGrp="1"/>
          </p:cNvSpPr>
          <p:nvPr>
            <p:ph idx="1"/>
          </p:nvPr>
        </p:nvSpPr>
        <p:spPr>
          <a:xfrm>
            <a:off x="457200" y="1600200"/>
            <a:ext cx="8229600" cy="4937760"/>
          </a:xfrm>
        </p:spPr>
        <p:txBody>
          <a:bodyPr>
            <a:normAutofit fontScale="47500" lnSpcReduction="20000"/>
          </a:bodyPr>
          <a:lstStyle/>
          <a:p>
            <a:r>
              <a:rPr lang="en-AU" sz="4900" dirty="0" smtClean="0"/>
              <a:t>To succeed in VCE English students must be able to:</a:t>
            </a:r>
          </a:p>
          <a:p>
            <a:pPr lvl="1"/>
            <a:r>
              <a:rPr lang="en-AU" sz="4500" dirty="0" smtClean="0">
                <a:solidFill>
                  <a:srgbClr val="00B050"/>
                </a:solidFill>
              </a:rPr>
              <a:t>Read fluently </a:t>
            </a:r>
            <a:r>
              <a:rPr lang="en-AU" sz="4500" dirty="0" smtClean="0"/>
              <a:t>and be able to draw </a:t>
            </a:r>
            <a:r>
              <a:rPr lang="en-AU" sz="4500" u="sng" dirty="0" smtClean="0">
                <a:solidFill>
                  <a:srgbClr val="7030A0"/>
                </a:solidFill>
              </a:rPr>
              <a:t>independent and sophisticated </a:t>
            </a:r>
            <a:r>
              <a:rPr lang="en-AU" sz="4500" dirty="0" smtClean="0"/>
              <a:t>conclusions from a range of types of text that they read</a:t>
            </a:r>
          </a:p>
          <a:p>
            <a:pPr lvl="1"/>
            <a:endParaRPr lang="en-AU" sz="4500" dirty="0" smtClean="0"/>
          </a:p>
          <a:p>
            <a:pPr lvl="1"/>
            <a:r>
              <a:rPr lang="en-AU" sz="4500" dirty="0" smtClean="0">
                <a:solidFill>
                  <a:srgbClr val="00B050"/>
                </a:solidFill>
              </a:rPr>
              <a:t>Speak confidently and fluently </a:t>
            </a:r>
            <a:r>
              <a:rPr lang="en-AU" sz="4500" dirty="0" smtClean="0"/>
              <a:t>for a range of purposes in a range of situations, </a:t>
            </a:r>
            <a:r>
              <a:rPr lang="en-AU" sz="4500" u="sng" dirty="0" smtClean="0">
                <a:solidFill>
                  <a:srgbClr val="7030A0"/>
                </a:solidFill>
              </a:rPr>
              <a:t>demonstrating evidence of insight and thoughtful awareness</a:t>
            </a:r>
            <a:r>
              <a:rPr lang="en-AU" sz="4500" u="sng" dirty="0" smtClean="0">
                <a:solidFill>
                  <a:srgbClr val="00B050"/>
                </a:solidFill>
              </a:rPr>
              <a:t> </a:t>
            </a:r>
            <a:r>
              <a:rPr lang="en-AU" sz="4500" dirty="0" smtClean="0"/>
              <a:t>about the issue or topic they are addressing</a:t>
            </a:r>
          </a:p>
          <a:p>
            <a:pPr lvl="1"/>
            <a:endParaRPr lang="en-AU" sz="4500" dirty="0" smtClean="0"/>
          </a:p>
          <a:p>
            <a:pPr lvl="1"/>
            <a:r>
              <a:rPr lang="en-AU" sz="4500" dirty="0" smtClean="0">
                <a:solidFill>
                  <a:srgbClr val="00B050"/>
                </a:solidFill>
              </a:rPr>
              <a:t>Write in a huge range of forms</a:t>
            </a:r>
            <a:r>
              <a:rPr lang="en-AU" sz="4500" dirty="0" smtClean="0"/>
              <a:t>, for different purposes and audiences in a manner that </a:t>
            </a:r>
            <a:r>
              <a:rPr lang="en-AU" sz="4500" u="sng" dirty="0" smtClean="0">
                <a:solidFill>
                  <a:schemeClr val="accent4">
                    <a:lumMod val="75000"/>
                  </a:schemeClr>
                </a:solidFill>
              </a:rPr>
              <a:t>clearly expresses complex thinking</a:t>
            </a:r>
          </a:p>
          <a:p>
            <a:pPr lvl="1"/>
            <a:endParaRPr lang="en-AU" sz="4500" u="sng" dirty="0" smtClean="0">
              <a:solidFill>
                <a:schemeClr val="accent4">
                  <a:lumMod val="75000"/>
                </a:schemeClr>
              </a:solidFill>
            </a:endParaRPr>
          </a:p>
          <a:p>
            <a:pPr lvl="1"/>
            <a:r>
              <a:rPr lang="en-AU" sz="4500" u="sng" dirty="0" smtClean="0">
                <a:solidFill>
                  <a:srgbClr val="7030A0"/>
                </a:solidFill>
              </a:rPr>
              <a:t>Analyse</a:t>
            </a:r>
            <a:r>
              <a:rPr lang="en-AU" sz="4500" dirty="0" smtClean="0">
                <a:solidFill>
                  <a:srgbClr val="7030A0"/>
                </a:solidFill>
              </a:rPr>
              <a:t> </a:t>
            </a:r>
            <a:r>
              <a:rPr lang="en-AU" sz="4500" dirty="0" smtClean="0"/>
              <a:t>verbally and </a:t>
            </a:r>
            <a:r>
              <a:rPr lang="en-AU" sz="4500" dirty="0" smtClean="0">
                <a:solidFill>
                  <a:srgbClr val="00B050"/>
                </a:solidFill>
              </a:rPr>
              <a:t>in writing </a:t>
            </a:r>
            <a:r>
              <a:rPr lang="en-AU" sz="4500" dirty="0" smtClean="0"/>
              <a:t>how texts create their meanings  - whether these be literary or media texts showing an understanding of the historical and cultural context of these texts</a:t>
            </a:r>
          </a:p>
          <a:p>
            <a:endParaRPr lang="en-AU" dirty="0" smtClean="0"/>
          </a:p>
          <a:p>
            <a:endParaRPr lang="en-AU" dirty="0"/>
          </a:p>
        </p:txBody>
      </p:sp>
    </p:spTree>
    <p:extLst>
      <p:ext uri="{BB962C8B-B14F-4D97-AF65-F5344CB8AC3E}">
        <p14:creationId xmlns:p14="http://schemas.microsoft.com/office/powerpoint/2010/main" val="353846721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en-AU" dirty="0"/>
          </a:p>
        </p:txBody>
      </p:sp>
      <p:sp>
        <p:nvSpPr>
          <p:cNvPr id="5" name="Content Placeholder 4"/>
          <p:cNvSpPr>
            <a:spLocks noGrp="1"/>
          </p:cNvSpPr>
          <p:nvPr>
            <p:ph idx="1"/>
          </p:nvPr>
        </p:nvSpPr>
        <p:spPr/>
        <p:txBody>
          <a:bodyPr>
            <a:normAutofit fontScale="40000" lnSpcReduction="20000"/>
          </a:bodyPr>
          <a:lstStyle/>
          <a:p>
            <a:pPr fontAlgn="t"/>
            <a:r>
              <a:rPr lang="en-AU" b="1" dirty="0" smtClean="0">
                <a:effectLst/>
              </a:rPr>
              <a:t>Language Analysis</a:t>
            </a:r>
          </a:p>
          <a:p>
            <a:r>
              <a:rPr lang="en-AU" dirty="0" smtClean="0">
                <a:effectLst/>
              </a:rPr>
              <a:t/>
            </a:r>
            <a:br>
              <a:rPr lang="en-AU" dirty="0" smtClean="0">
                <a:effectLst/>
              </a:rPr>
            </a:br>
            <a:r>
              <a:rPr lang="en-AU" dirty="0" smtClean="0">
                <a:effectLst/>
              </a:rPr>
              <a:t>Here's some of the things that this section of the course is NOT:</a:t>
            </a:r>
            <a:br>
              <a:rPr lang="en-AU" dirty="0" smtClean="0">
                <a:effectLst/>
              </a:rPr>
            </a:br>
            <a:r>
              <a:rPr lang="en-AU" dirty="0" smtClean="0">
                <a:effectLst/>
              </a:rPr>
              <a:t/>
            </a:r>
            <a:br>
              <a:rPr lang="en-AU" dirty="0" smtClean="0">
                <a:effectLst/>
              </a:rPr>
            </a:br>
            <a:r>
              <a:rPr lang="en-AU" u="sng" dirty="0" smtClean="0">
                <a:effectLst/>
              </a:rPr>
              <a:t>It's not an exercise in picking out techniques and listing them</a:t>
            </a:r>
            <a:br>
              <a:rPr lang="en-AU" u="sng" dirty="0" smtClean="0">
                <a:effectLst/>
              </a:rPr>
            </a:br>
            <a:r>
              <a:rPr lang="en-AU" u="sng" dirty="0" smtClean="0">
                <a:effectLst/>
              </a:rPr>
              <a:t>It's not an exercise in explaining how certain persuasive techniques work</a:t>
            </a:r>
            <a:r>
              <a:rPr lang="en-AU" b="1" u="sng" dirty="0" smtClean="0">
                <a:solidFill>
                  <a:srgbClr val="FF0000"/>
                </a:solidFill>
                <a:effectLst/>
              </a:rPr>
              <a:t/>
            </a:r>
            <a:br>
              <a:rPr lang="en-AU" b="1" u="sng" dirty="0" smtClean="0">
                <a:solidFill>
                  <a:srgbClr val="FF0000"/>
                </a:solidFill>
                <a:effectLst/>
              </a:rPr>
            </a:br>
            <a:r>
              <a:rPr lang="en-AU" dirty="0" smtClean="0">
                <a:effectLst/>
              </a:rPr>
              <a:t/>
            </a:r>
            <a:br>
              <a:rPr lang="en-AU" dirty="0" smtClean="0">
                <a:effectLst/>
              </a:rPr>
            </a:br>
            <a:r>
              <a:rPr lang="en-AU" dirty="0" smtClean="0">
                <a:effectLst/>
              </a:rPr>
              <a:t>If you want to learn lists of techniques go ahead, knock yourself out, but be warned it could trap you into the behaviour listed above and ensure you cannot get anything above the equivalent of a D.</a:t>
            </a:r>
            <a:br>
              <a:rPr lang="en-AU" dirty="0" smtClean="0">
                <a:effectLst/>
              </a:rPr>
            </a:br>
            <a:r>
              <a:rPr lang="en-AU" dirty="0" smtClean="0">
                <a:effectLst/>
              </a:rPr>
              <a:t/>
            </a:r>
            <a:br>
              <a:rPr lang="en-AU" dirty="0" smtClean="0">
                <a:effectLst/>
              </a:rPr>
            </a:br>
            <a:r>
              <a:rPr lang="en-AU" dirty="0" smtClean="0">
                <a:effectLst/>
              </a:rPr>
              <a:t>This is what this section IS about.</a:t>
            </a:r>
            <a:br>
              <a:rPr lang="en-AU" dirty="0" smtClean="0">
                <a:effectLst/>
              </a:rPr>
            </a:br>
            <a:r>
              <a:rPr lang="en-AU" dirty="0" smtClean="0">
                <a:effectLst/>
              </a:rPr>
              <a:t/>
            </a:r>
            <a:br>
              <a:rPr lang="en-AU" dirty="0" smtClean="0">
                <a:effectLst/>
              </a:rPr>
            </a:br>
            <a:r>
              <a:rPr lang="en-AU" dirty="0" smtClean="0">
                <a:effectLst/>
              </a:rPr>
              <a:t>It's about showing that you understand HOW a writer is trying to get you to agree with his or her point of view (contention) on a particular issue. You may wish to embed into your discussion certain terms such as generalisation, bias or emotive language to assist with the cogency of your writing, but only to assist in describing PRECISELY what is happening to this PARTICULAR language as it is used by the writer to sway readers to agree with this PARTICULAR and PRECISE contention. At all times you MUST be writing about how this particular article works to persuade the reader. Your discussion is useless if it is too general. Examples below - particularly A Closer Look at the Homework will help.</a:t>
            </a:r>
          </a:p>
          <a:p>
            <a:endParaRPr lang="en-AU" dirty="0"/>
          </a:p>
          <a:p>
            <a:r>
              <a:rPr lang="en-AU" dirty="0" smtClean="0">
                <a:effectLst/>
              </a:rPr>
              <a:t>Taken from 12englishwhi.wikispaces.com – on which you can find a LOT of resources on language analysis page</a:t>
            </a:r>
          </a:p>
          <a:p>
            <a:r>
              <a:rPr lang="en-AU" dirty="0" smtClean="0"/>
              <a:t>See also Year 12 page of wantirnaenglish.wikispaces.com</a:t>
            </a:r>
            <a:r>
              <a:rPr lang="en-AU" dirty="0" smtClean="0">
                <a:effectLst/>
              </a:rPr>
              <a:t/>
            </a:r>
            <a:br>
              <a:rPr lang="en-AU" dirty="0" smtClean="0">
                <a:effectLst/>
              </a:rPr>
            </a:br>
            <a:r>
              <a:rPr lang="en-AU" dirty="0" smtClean="0">
                <a:effectLst/>
              </a:rPr>
              <a:t/>
            </a:r>
            <a:br>
              <a:rPr lang="en-AU" dirty="0" smtClean="0">
                <a:effectLst/>
              </a:rPr>
            </a:br>
            <a:endParaRPr lang="en-AU" dirty="0" smtClean="0"/>
          </a:p>
        </p:txBody>
      </p:sp>
    </p:spTree>
    <p:extLst>
      <p:ext uri="{BB962C8B-B14F-4D97-AF65-F5344CB8AC3E}">
        <p14:creationId xmlns:p14="http://schemas.microsoft.com/office/powerpoint/2010/main" val="111329212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smtClean="0"/>
              <a:t>What the Examiners Say about Language Analysis</a:t>
            </a:r>
            <a:endParaRPr lang="en-AU" dirty="0"/>
          </a:p>
        </p:txBody>
      </p:sp>
      <p:sp>
        <p:nvSpPr>
          <p:cNvPr id="3" name="Content Placeholder 2"/>
          <p:cNvSpPr>
            <a:spLocks noGrp="1"/>
          </p:cNvSpPr>
          <p:nvPr>
            <p:ph idx="1"/>
          </p:nvPr>
        </p:nvSpPr>
        <p:spPr/>
        <p:txBody>
          <a:bodyPr>
            <a:normAutofit fontScale="92500" lnSpcReduction="10000"/>
          </a:bodyPr>
          <a:lstStyle/>
          <a:p>
            <a:r>
              <a:rPr lang="en-AU" dirty="0" smtClean="0"/>
              <a:t>There </a:t>
            </a:r>
            <a:r>
              <a:rPr lang="en-AU" dirty="0"/>
              <a:t>were few examples of simplistic labelling, and it was clear that students understood of the nature of the task. </a:t>
            </a:r>
          </a:p>
          <a:p>
            <a:r>
              <a:rPr lang="en-AU" dirty="0"/>
              <a:t>Assessors noted a discernible improvement from previous years, especially in regard to moving away from describing techniques. However, some students would still benefit from support to master the skills of exploring language use and its intended impact on the audience, rather than listing and describing. </a:t>
            </a:r>
          </a:p>
        </p:txBody>
      </p:sp>
    </p:spTree>
    <p:extLst>
      <p:ext uri="{BB962C8B-B14F-4D97-AF65-F5344CB8AC3E}">
        <p14:creationId xmlns:p14="http://schemas.microsoft.com/office/powerpoint/2010/main" val="105203006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Example of low scoring student</a:t>
            </a:r>
            <a:endParaRPr lang="en-AU" dirty="0"/>
          </a:p>
        </p:txBody>
      </p:sp>
      <p:sp>
        <p:nvSpPr>
          <p:cNvPr id="3" name="Content Placeholder 2"/>
          <p:cNvSpPr>
            <a:spLocks noGrp="1"/>
          </p:cNvSpPr>
          <p:nvPr>
            <p:ph idx="1"/>
          </p:nvPr>
        </p:nvSpPr>
        <p:spPr/>
        <p:txBody>
          <a:bodyPr>
            <a:normAutofit fontScale="85000" lnSpcReduction="20000"/>
          </a:bodyPr>
          <a:lstStyle/>
          <a:p>
            <a:r>
              <a:rPr lang="en-AU" i="1" dirty="0" smtClean="0"/>
              <a:t>Mrs </a:t>
            </a:r>
            <a:r>
              <a:rPr lang="en-AU" i="1" dirty="0"/>
              <a:t>Elliot uses a range of persuasive techniques like Rhetorical </a:t>
            </a:r>
            <a:r>
              <a:rPr lang="en-AU" i="1" dirty="0" smtClean="0"/>
              <a:t>questions. </a:t>
            </a:r>
            <a:r>
              <a:rPr lang="en-AU" dirty="0"/>
              <a:t>.  A rhetorical question implies an answer however does not give one.  The tone of the question usually positions the reader to accept the implied answer.  It is used when wanting to leave the reader engaged but hanging</a:t>
            </a:r>
            <a:r>
              <a:rPr lang="en-AU" dirty="0" smtClean="0"/>
              <a:t>.</a:t>
            </a:r>
          </a:p>
          <a:p>
            <a:r>
              <a:rPr lang="en-AU" i="1" dirty="0"/>
              <a:t>she uses the hip pocket nerve when she is talking about school book updates which will students and parents. The language for the piece is very inclusive and </a:t>
            </a:r>
            <a:r>
              <a:rPr lang="en-AU" i="1" dirty="0" smtClean="0"/>
              <a:t>imaginative.  The inclusive language makes the reader feel included so they will agree with the writer that reading is important.</a:t>
            </a:r>
          </a:p>
          <a:p>
            <a:endParaRPr lang="en-AU" i="1" dirty="0"/>
          </a:p>
          <a:p>
            <a:endParaRPr lang="en-AU" dirty="0"/>
          </a:p>
        </p:txBody>
      </p:sp>
    </p:spTree>
    <p:extLst>
      <p:ext uri="{BB962C8B-B14F-4D97-AF65-F5344CB8AC3E}">
        <p14:creationId xmlns:p14="http://schemas.microsoft.com/office/powerpoint/2010/main" val="282702952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What we don’t want</a:t>
            </a:r>
            <a:endParaRPr lang="en-AU" dirty="0"/>
          </a:p>
        </p:txBody>
      </p:sp>
      <p:sp>
        <p:nvSpPr>
          <p:cNvPr id="3" name="Content Placeholder 2"/>
          <p:cNvSpPr>
            <a:spLocks noGrp="1"/>
          </p:cNvSpPr>
          <p:nvPr>
            <p:ph idx="1"/>
          </p:nvPr>
        </p:nvSpPr>
        <p:spPr/>
        <p:txBody>
          <a:bodyPr>
            <a:normAutofit fontScale="77500" lnSpcReduction="20000"/>
          </a:bodyPr>
          <a:lstStyle/>
          <a:p>
            <a:r>
              <a:rPr lang="en-AU" dirty="0" smtClean="0"/>
              <a:t>Showing B for C confident kid answers question.  Music playing what a wonderful world – slides about </a:t>
            </a:r>
            <a:r>
              <a:rPr lang="en-AU" dirty="0" err="1" smtClean="0"/>
              <a:t>agression</a:t>
            </a:r>
            <a:r>
              <a:rPr lang="en-AU" dirty="0" smtClean="0"/>
              <a:t>.  Teacher asks “What point is made here and how is the film maker achieving this?”</a:t>
            </a:r>
            <a:endParaRPr lang="en-AU" dirty="0"/>
          </a:p>
          <a:p>
            <a:r>
              <a:rPr lang="en-AU" dirty="0" smtClean="0"/>
              <a:t>Student answers “The writer uses experts, evidence and statistics and that’s very convincing to the reader”– not analysing, not thinking - </a:t>
            </a:r>
          </a:p>
          <a:p>
            <a:r>
              <a:rPr lang="en-AU" dirty="0" smtClean="0"/>
              <a:t>We want the student to talk specifically about those pictures – all these examples showed US trying to manipulate policy abroad – so if they didn’t like a leader they could fund the opposition or have them deposed.  The montage culminated with twin towers to justify US attacks abroad – juxtaposition of music with ugly images</a:t>
            </a:r>
            <a:endParaRPr lang="en-AU" dirty="0"/>
          </a:p>
        </p:txBody>
      </p:sp>
    </p:spTree>
    <p:extLst>
      <p:ext uri="{BB962C8B-B14F-4D97-AF65-F5344CB8AC3E}">
        <p14:creationId xmlns:p14="http://schemas.microsoft.com/office/powerpoint/2010/main" val="355185359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Example of high scoring student</a:t>
            </a:r>
            <a:endParaRPr lang="en-AU" dirty="0"/>
          </a:p>
        </p:txBody>
      </p:sp>
      <p:sp>
        <p:nvSpPr>
          <p:cNvPr id="3" name="Content Placeholder 2"/>
          <p:cNvSpPr>
            <a:spLocks noGrp="1"/>
          </p:cNvSpPr>
          <p:nvPr>
            <p:ph idx="1"/>
          </p:nvPr>
        </p:nvSpPr>
        <p:spPr/>
        <p:txBody>
          <a:bodyPr>
            <a:normAutofit fontScale="47500" lnSpcReduction="20000"/>
          </a:bodyPr>
          <a:lstStyle/>
          <a:p>
            <a:r>
              <a:rPr lang="en-AU" i="1" dirty="0"/>
              <a:t>The growing prevalence of e-books in today’s society has been met with both admiration but also concern. During her presentation at the forum on reading and literacy-related activities (‘Reading: the future’), Mrs Elliot attempts to sway the audience into making sure the positive elements of hard copy books are not forgotten and a world where only e-books thrive does not eventuate. In her speech, Mrs Elliot uses her prior position of expertise (retired librarian) in an incredibly personal and direct approach to persuade her audience of teachers, librarians and senior school students to convey to her style of thinking. </a:t>
            </a:r>
            <a:endParaRPr lang="en-AU" dirty="0"/>
          </a:p>
          <a:p>
            <a:r>
              <a:rPr lang="en-AU" i="1" dirty="0"/>
              <a:t>The outset is dominated by Mrs Elliot positioning her audience to indeed trust her. Her relation to the audience; ‘fellow book-lovers’ is used in an attempt to manipulate the audience to engage and listen to what she has to say. The structure of her speech very much depends on this relation being made as the rest of the presentation encapsulates Mrs Elliot’s experiences and personal opinions. The sentiment that Mrs Elliot ‘like[s] change’ is done with the intended purpose of making the audience feel Mrs Elliot is not stuck in the past. The words ‘I thought’ and ‘had to be a good thing’ enable Mrs Elliot to discuss the positives of e-books (to display a more rounded argument) whilst at the same time, displaying a hint that there is more to it. Her first slide which accompanied her speech relates to the positive elements of e-books. The photograph of a young boy smiling at the usage of his e-book whilst a mountain of books lay stacked behind him echo the image of ‘children setting off without the terrible burden of their great big textbook’. The small backpack compared with the mountain of books acts to attempt to persuade the audience about the improvements that have been made, a weight has been lifted, both metaphorically and literally. After the visual has displayed the positive elements of e-books, Mrs Elliot again </a:t>
            </a:r>
            <a:r>
              <a:rPr lang="en-AU" i="1" dirty="0" err="1"/>
              <a:t>forbodes</a:t>
            </a:r>
            <a:r>
              <a:rPr lang="en-AU" i="1" dirty="0"/>
              <a:t> her underlying intention; ‘some things about them are great’. The quantifier ‘some’ perhaps suggests to the audience that although elements are positive, there are also elements that are negative. </a:t>
            </a:r>
            <a:endParaRPr lang="en-AU" dirty="0"/>
          </a:p>
        </p:txBody>
      </p:sp>
    </p:spTree>
    <p:extLst>
      <p:ext uri="{BB962C8B-B14F-4D97-AF65-F5344CB8AC3E}">
        <p14:creationId xmlns:p14="http://schemas.microsoft.com/office/powerpoint/2010/main" val="421379484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smtClean="0"/>
              <a:t>How to build the skills for Language Analysis</a:t>
            </a:r>
            <a:endParaRPr lang="en-AU" dirty="0"/>
          </a:p>
        </p:txBody>
      </p:sp>
      <p:sp>
        <p:nvSpPr>
          <p:cNvPr id="3" name="Content Placeholder 2"/>
          <p:cNvSpPr>
            <a:spLocks noGrp="1"/>
          </p:cNvSpPr>
          <p:nvPr>
            <p:ph idx="1"/>
          </p:nvPr>
        </p:nvSpPr>
        <p:spPr/>
        <p:txBody>
          <a:bodyPr>
            <a:normAutofit fontScale="55000" lnSpcReduction="20000"/>
          </a:bodyPr>
          <a:lstStyle/>
          <a:p>
            <a:pPr marL="0" indent="0">
              <a:buNone/>
            </a:pPr>
            <a:r>
              <a:rPr lang="en-AU" dirty="0" smtClean="0"/>
              <a:t>Teach students the techniques of persuasive </a:t>
            </a:r>
            <a:r>
              <a:rPr lang="en-AU" dirty="0" err="1" smtClean="0"/>
              <a:t>langauge</a:t>
            </a:r>
            <a:r>
              <a:rPr lang="en-AU" dirty="0" smtClean="0"/>
              <a:t> in association with their persuasive writing (NAPLAN prep 7 and 9; 8 – Newspaper unit) then Ask them to explain how their writing was persuasive – How did they persuade their audience to agree with their point of view – orally and in writing depending on skills of students</a:t>
            </a:r>
          </a:p>
          <a:p>
            <a:pPr marL="0" indent="0">
              <a:buNone/>
            </a:pPr>
            <a:endParaRPr lang="en-AU" dirty="0" smtClean="0"/>
          </a:p>
          <a:p>
            <a:pPr marL="0" indent="0">
              <a:buNone/>
            </a:pPr>
            <a:r>
              <a:rPr lang="en-AU" dirty="0" smtClean="0"/>
              <a:t>Look at </a:t>
            </a:r>
            <a:r>
              <a:rPr lang="en-AU" dirty="0" err="1" smtClean="0"/>
              <a:t>accessibl</a:t>
            </a:r>
            <a:r>
              <a:rPr lang="en-AU" dirty="0" smtClean="0"/>
              <a:t> and interesting multi modal texts and explore how they are persuasive  e.g. documentaries  and reality TV and news websites (Year 10, Year 9, Year 8).  Always stressing the importance of specific and precise analysis of the effects of precise words and phrases</a:t>
            </a:r>
          </a:p>
          <a:p>
            <a:pPr marL="0" indent="0">
              <a:buNone/>
            </a:pPr>
            <a:r>
              <a:rPr lang="en-AU" dirty="0" smtClean="0"/>
              <a:t>DO NOT teaching lists of persuasive techniques when students are writing an analysis</a:t>
            </a:r>
          </a:p>
          <a:p>
            <a:pPr marL="0" indent="0">
              <a:buNone/>
            </a:pPr>
            <a:r>
              <a:rPr lang="en-AU" dirty="0" smtClean="0"/>
              <a:t>DO NOT teach students to structure a language analysis by beginning paragraphs with a definition of a language technique</a:t>
            </a:r>
          </a:p>
          <a:p>
            <a:pPr marL="0" indent="0">
              <a:buNone/>
            </a:pPr>
            <a:r>
              <a:rPr lang="en-AU" dirty="0" smtClean="0"/>
              <a:t>Language Analysis should not be structured around techniques – this naturally encourages students to list.  </a:t>
            </a:r>
          </a:p>
          <a:p>
            <a:pPr marL="0" indent="0">
              <a:buNone/>
            </a:pPr>
            <a:endParaRPr lang="en-AU" dirty="0"/>
          </a:p>
          <a:p>
            <a:pPr marL="0" indent="0">
              <a:buNone/>
            </a:pPr>
            <a:r>
              <a:rPr lang="en-AU" dirty="0" smtClean="0"/>
              <a:t>Teach </a:t>
            </a:r>
            <a:r>
              <a:rPr lang="en-AU" dirty="0" err="1" smtClean="0"/>
              <a:t>Skepsi</a:t>
            </a:r>
            <a:r>
              <a:rPr lang="en-AU" dirty="0" smtClean="0"/>
              <a:t> classes Year 12 analysis skills</a:t>
            </a:r>
          </a:p>
          <a:p>
            <a:pPr marL="0" indent="0">
              <a:buNone/>
            </a:pPr>
            <a:endParaRPr lang="en-AU" dirty="0"/>
          </a:p>
        </p:txBody>
      </p:sp>
    </p:spTree>
    <p:extLst>
      <p:ext uri="{BB962C8B-B14F-4D97-AF65-F5344CB8AC3E}">
        <p14:creationId xmlns:p14="http://schemas.microsoft.com/office/powerpoint/2010/main" val="362556861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215</TotalTime>
  <Words>1094</Words>
  <Application>Microsoft Office PowerPoint</Application>
  <PresentationFormat>On-screen Show (4:3)</PresentationFormat>
  <Paragraphs>48</Paragraphs>
  <Slides>10</Slides>
  <Notes>1</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Language Analysis for all – get it right from Year 8 and understand what the Assessors want in Year 12</vt:lpstr>
      <vt:lpstr>Background – VCE – its intentions</vt:lpstr>
      <vt:lpstr>PowerPoint Presentation</vt:lpstr>
      <vt:lpstr>PowerPoint Presentation</vt:lpstr>
      <vt:lpstr>What the Examiners Say about Language Analysis</vt:lpstr>
      <vt:lpstr>Example of low scoring student</vt:lpstr>
      <vt:lpstr>What we don’t want</vt:lpstr>
      <vt:lpstr>Example of high scoring student</vt:lpstr>
      <vt:lpstr>How to build the skills for Language Analysis</vt:lpstr>
      <vt:lpstr>Resources </vt:lpstr>
    </vt:vector>
  </TitlesOfParts>
  <Company>DEECD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Language Analysis for all – get it right from Year 8 and understand what the Assessors want in Year 12</dc:title>
  <dc:creator>WHITE, Alice(WHI)</dc:creator>
  <cp:lastModifiedBy>WHITE, Alice(WHI)</cp:lastModifiedBy>
  <cp:revision>11</cp:revision>
  <dcterms:created xsi:type="dcterms:W3CDTF">2013-03-11T22:09:54Z</dcterms:created>
  <dcterms:modified xsi:type="dcterms:W3CDTF">2013-03-12T01:48:23Z</dcterms:modified>
</cp:coreProperties>
</file>

<file path=docProps/thumbnail.jpeg>
</file>